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  <p:sldId id="269" r:id="rId38"/>
    <p:sldId id="270" r:id="rId39"/>
    <p:sldId id="271" r:id="rId40"/>
    <p:sldId id="272" r:id="rId41"/>
    <p:sldId id="273" r:id="rId42"/>
    <p:sldId id="274" r:id="rId43"/>
    <p:sldId id="275" r:id="rId44"/>
    <p:sldId id="276" r:id="rId4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ontserrat Light" charset="1" panose="00000400000000000000"/>
      <p:regular r:id="rId10"/>
    </p:embeddedFont>
    <p:embeddedFont>
      <p:font typeface="Montserrat Light Bold" charset="1" panose="00000800000000000000"/>
      <p:regular r:id="rId11"/>
    </p:embeddedFont>
    <p:embeddedFont>
      <p:font typeface="Montserrat Light Italics" charset="1" panose="00000400000000000000"/>
      <p:regular r:id="rId12"/>
    </p:embeddedFont>
    <p:embeddedFont>
      <p:font typeface="Montserrat Light Bold Italics" charset="1" panose="00000800000000000000"/>
      <p:regular r:id="rId13"/>
    </p:embeddedFont>
    <p:embeddedFont>
      <p:font typeface="Bukhari Script" charset="1" panose="00000500000000000000"/>
      <p:regular r:id="rId14"/>
    </p:embeddedFont>
    <p:embeddedFont>
      <p:font typeface="Comic Sans" charset="1" panose="03000702030302020204"/>
      <p:regular r:id="rId15"/>
    </p:embeddedFont>
    <p:embeddedFont>
      <p:font typeface="Comic Sans Bold" charset="1" panose="03000902030302020204"/>
      <p:regular r:id="rId16"/>
    </p:embeddedFont>
    <p:embeddedFont>
      <p:font typeface="Comic Sans Italics" charset="1" panose="03000702030302060204"/>
      <p:regular r:id="rId17"/>
    </p:embeddedFont>
    <p:embeddedFont>
      <p:font typeface="Comic Sans Bold Italics" charset="1" panose="03000902030302060204"/>
      <p:regular r:id="rId18"/>
    </p:embeddedFont>
    <p:embeddedFont>
      <p:font typeface="Canva Sans" charset="1" panose="020B0503030501040103"/>
      <p:regular r:id="rId19"/>
    </p:embeddedFont>
    <p:embeddedFont>
      <p:font typeface="Canva Sans Bold" charset="1" panose="020B0803030501040103"/>
      <p:regular r:id="rId20"/>
    </p:embeddedFont>
    <p:embeddedFont>
      <p:font typeface="Canva Sans Italics" charset="1" panose="020B0503030501040103"/>
      <p:regular r:id="rId21"/>
    </p:embeddedFont>
    <p:embeddedFont>
      <p:font typeface="Canva Sans Bold Italics" charset="1" panose="020B0803030501040103"/>
      <p:regular r:id="rId22"/>
    </p:embeddedFont>
    <p:embeddedFont>
      <p:font typeface="Canva Sans Medium" charset="1" panose="020B0603030501040103"/>
      <p:regular r:id="rId23"/>
    </p:embeddedFont>
    <p:embeddedFont>
      <p:font typeface="Canva Sans Medium Italics" charset="1" panose="020B0603030501040103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32" Target="slides/slide8.xml" Type="http://schemas.openxmlformats.org/officeDocument/2006/relationships/slide"/><Relationship Id="rId33" Target="slides/slide9.xml" Type="http://schemas.openxmlformats.org/officeDocument/2006/relationships/slide"/><Relationship Id="rId34" Target="slides/slide10.xml" Type="http://schemas.openxmlformats.org/officeDocument/2006/relationships/slide"/><Relationship Id="rId35" Target="slides/slide11.xml" Type="http://schemas.openxmlformats.org/officeDocument/2006/relationships/slide"/><Relationship Id="rId36" Target="slides/slide12.xml" Type="http://schemas.openxmlformats.org/officeDocument/2006/relationships/slide"/><Relationship Id="rId37" Target="slides/slide13.xml" Type="http://schemas.openxmlformats.org/officeDocument/2006/relationships/slide"/><Relationship Id="rId38" Target="slides/slide14.xml" Type="http://schemas.openxmlformats.org/officeDocument/2006/relationships/slide"/><Relationship Id="rId39" Target="slides/slide15.xml" Type="http://schemas.openxmlformats.org/officeDocument/2006/relationships/slide"/><Relationship Id="rId4" Target="theme/theme1.xml" Type="http://schemas.openxmlformats.org/officeDocument/2006/relationships/theme"/><Relationship Id="rId40" Target="slides/slide16.xml" Type="http://schemas.openxmlformats.org/officeDocument/2006/relationships/slide"/><Relationship Id="rId41" Target="slides/slide17.xml" Type="http://schemas.openxmlformats.org/officeDocument/2006/relationships/slide"/><Relationship Id="rId42" Target="slides/slide18.xml" Type="http://schemas.openxmlformats.org/officeDocument/2006/relationships/slide"/><Relationship Id="rId43" Target="slides/slide19.xml" Type="http://schemas.openxmlformats.org/officeDocument/2006/relationships/slide"/><Relationship Id="rId44" Target="slides/slide20.xml" Type="http://schemas.openxmlformats.org/officeDocument/2006/relationships/slide"/><Relationship Id="rId45" Target="slides/slide2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0HNwxq98.mp4>
</file>

<file path=ppt/media/VAFz7pa4ydw.mp4>
</file>

<file path=ppt/media/VAFz9KwIlVk.mp4>
</file>

<file path=ppt/media/image1.jpeg>
</file>

<file path=ppt/media/image10.gif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gif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gif>
</file>

<file path=ppt/media/image4.png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Fz7pa4ydw.mp4" Type="http://schemas.openxmlformats.org/officeDocument/2006/relationships/video"/><Relationship Id="rId4" Target="../media/VAFz7pa4ydw.mp4" Type="http://schemas.microsoft.com/office/2007/relationships/media"/><Relationship Id="rId5" Target="../media/image2.gif" Type="http://schemas.openxmlformats.org/officeDocument/2006/relationships/image"/><Relationship Id="rId6" Target="../media/image3.gif" Type="http://schemas.openxmlformats.org/officeDocument/2006/relationships/image"/><Relationship Id="rId7" Target="../media/image4.png" Type="http://schemas.openxmlformats.org/officeDocument/2006/relationships/image"/><Relationship Id="rId8" Target="../media/image5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jpeg" Type="http://schemas.openxmlformats.org/officeDocument/2006/relationships/image"/><Relationship Id="rId4" Target="../media/VAF0HNwxq98.mp4" Type="http://schemas.openxmlformats.org/officeDocument/2006/relationships/video"/><Relationship Id="rId5" Target="../media/VAF0HNwxq98.mp4" Type="http://schemas.microsoft.com/office/2007/relationships/media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gif" Type="http://schemas.openxmlformats.org/officeDocument/2006/relationships/image"/><Relationship Id="rId4" Target="../media/image2.gif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gif" Type="http://schemas.openxmlformats.org/officeDocument/2006/relationships/image"/><Relationship Id="rId4" Target="../media/image10.gif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VAFz9KwIlVk.mp4" Type="http://schemas.openxmlformats.org/officeDocument/2006/relationships/video"/><Relationship Id="rId4" Target="../media/VAFz9KwIlVk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>
            <a:alphaModFix amt="65000"/>
          </a:blip>
          <a:srcRect l="0" t="12500" r="0" b="1250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0" y="284415"/>
            <a:ext cx="2850737" cy="1000258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3887484" y="8658809"/>
            <a:ext cx="4400516" cy="1628191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5437263" y="-30413"/>
            <a:ext cx="2850737" cy="2850737"/>
          </a:xfrm>
          <a:custGeom>
            <a:avLst/>
            <a:gdLst/>
            <a:ahLst/>
            <a:cxnLst/>
            <a:rect r="r" b="b" t="t" l="l"/>
            <a:pathLst>
              <a:path h="2850737" w="2850737">
                <a:moveTo>
                  <a:pt x="0" y="0"/>
                </a:moveTo>
                <a:lnTo>
                  <a:pt x="2850737" y="0"/>
                </a:lnTo>
                <a:lnTo>
                  <a:pt x="2850737" y="2850737"/>
                </a:lnTo>
                <a:lnTo>
                  <a:pt x="0" y="28507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-30413"/>
            <a:ext cx="2850737" cy="2850737"/>
          </a:xfrm>
          <a:custGeom>
            <a:avLst/>
            <a:gdLst/>
            <a:ahLst/>
            <a:cxnLst/>
            <a:rect r="r" b="b" t="t" l="l"/>
            <a:pathLst>
              <a:path h="2850737" w="2850737">
                <a:moveTo>
                  <a:pt x="0" y="0"/>
                </a:moveTo>
                <a:lnTo>
                  <a:pt x="2850737" y="0"/>
                </a:lnTo>
                <a:lnTo>
                  <a:pt x="2850737" y="2850737"/>
                </a:lnTo>
                <a:lnTo>
                  <a:pt x="0" y="28507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286547" y="284415"/>
            <a:ext cx="12983430" cy="1684700"/>
            <a:chOff x="0" y="0"/>
            <a:chExt cx="17311240" cy="224626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52400"/>
              <a:ext cx="17311240" cy="12299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510"/>
                </a:lnSpc>
              </a:pPr>
              <a:r>
                <a:rPr lang="en-US" sz="6852">
                  <a:solidFill>
                    <a:srgbClr val="FCC002"/>
                  </a:solidFill>
                  <a:latin typeface="Comic Sans Bold"/>
                </a:rPr>
                <a:t> SENTIMENTAL ANALYSIS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606489" y="1896035"/>
              <a:ext cx="16098262" cy="3502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24"/>
                </a:lnSpc>
              </a:pP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2320" y="0"/>
            <a:ext cx="18360320" cy="10189307"/>
          </a:xfrm>
          <a:custGeom>
            <a:avLst/>
            <a:gdLst/>
            <a:ahLst/>
            <a:cxnLst/>
            <a:rect r="r" b="b" t="t" l="l"/>
            <a:pathLst>
              <a:path h="10189307" w="18360320">
                <a:moveTo>
                  <a:pt x="0" y="0"/>
                </a:moveTo>
                <a:lnTo>
                  <a:pt x="18360320" y="0"/>
                </a:lnTo>
                <a:lnTo>
                  <a:pt x="18360320" y="10189307"/>
                </a:lnTo>
                <a:lnTo>
                  <a:pt x="0" y="101893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8" r="0" b="-608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519621"/>
          </a:xfrm>
          <a:custGeom>
            <a:avLst/>
            <a:gdLst/>
            <a:ahLst/>
            <a:cxnLst/>
            <a:rect r="r" b="b" t="t" l="l"/>
            <a:pathLst>
              <a:path h="10519621" w="18288000">
                <a:moveTo>
                  <a:pt x="0" y="0"/>
                </a:moveTo>
                <a:lnTo>
                  <a:pt x="18288000" y="0"/>
                </a:lnTo>
                <a:lnTo>
                  <a:pt x="18288000" y="10519621"/>
                </a:lnTo>
                <a:lnTo>
                  <a:pt x="0" y="105196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" t="0" r="-155" b="-1907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022206" y="0"/>
            <a:ext cx="8265794" cy="10287000"/>
          </a:xfrm>
          <a:prstGeom prst="rect">
            <a:avLst/>
          </a:prstGeom>
          <a:solidFill>
            <a:srgbClr val="145DA0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934166" y="177486"/>
            <a:ext cx="8153873" cy="851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79"/>
              </a:lnSpc>
            </a:pPr>
            <a:r>
              <a:rPr lang="en-US" sz="4985">
                <a:solidFill>
                  <a:srgbClr val="000000"/>
                </a:solidFill>
                <a:latin typeface="Canva Sans Bold"/>
              </a:rPr>
              <a:t>FACEBOOK SOCIAL PULSE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238250"/>
            <a:ext cx="10022206" cy="8967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"/>
              </a:rPr>
              <a:t>There are more males than females for an average post.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"/>
              </a:rPr>
              <a:t>There are 75% of male likes and 25% of female likes.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"/>
              </a:rPr>
              <a:t>There is a greater number of females who are interested in posts on mobile to like when compared to males.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"/>
              </a:rPr>
              <a:t>Female likes for a post are an average of 3.4 million, whereas male likes are around 1.4 million.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"/>
              </a:rPr>
              <a:t>So females are more interested in liking posts.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"/>
              </a:rPr>
              <a:t>There is more share for an average post by males compared to that of females, no matter whether the post has a sad or happy message.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"/>
              </a:rPr>
              <a:t>So men are more interested in sharing the posts.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22206" y="257550"/>
            <a:ext cx="8409952" cy="77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20"/>
              </a:lnSpc>
            </a:pPr>
            <a:r>
              <a:rPr lang="en-US" sz="4514">
                <a:solidFill>
                  <a:srgbClr val="FFFFFF"/>
                </a:solidFill>
                <a:latin typeface="Canva Sans Bold"/>
              </a:rPr>
              <a:t>SOCIAL NETWORK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78048" y="1238250"/>
            <a:ext cx="8554111" cy="8405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Age group below 20 are more interested in giving comments.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The age group 80 to 100 is less interested in giving comments.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Age between 40 to 60 are showing a typical interest in sharing the comments.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We are also getting the most number of follow requests at the age of 20 and least number of requests at the age of 80 to 100yrs.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We noticed that in the age grp of 80 to 100 the people are least interested in giving a comment and friend count.</a:t>
            </a:r>
          </a:p>
          <a:p>
            <a:pPr>
              <a:lnSpc>
                <a:spcPts val="448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07" t="0" r="-1607" b="-3932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332647" y="1313014"/>
            <a:ext cx="14588836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56A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3055555" y="-744941"/>
            <a:ext cx="9792159" cy="11031941"/>
          </a:xfrm>
          <a:prstGeom prst="rect">
            <a:avLst/>
          </a:prstGeom>
          <a:solidFill>
            <a:srgbClr val="56AEF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5116666" y="250189"/>
            <a:ext cx="8693646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>
                <a:solidFill>
                  <a:srgbClr val="000000"/>
                </a:solidFill>
                <a:latin typeface="Canva Sans Bold"/>
              </a:rPr>
              <a:t>Share Count      VS         Country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16896" y="1360171"/>
            <a:ext cx="14450213" cy="8647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0417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anva Sans"/>
              </a:rPr>
              <a:t>Country on Location,Share Count on Legend fields of Map Visualisation</a:t>
            </a:r>
          </a:p>
          <a:p>
            <a:pPr marL="820417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anva Sans"/>
              </a:rPr>
              <a:t>A slicer contains country and date of birth to select, particularly about the share count.</a:t>
            </a:r>
          </a:p>
          <a:p>
            <a:pPr marL="820417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anva Sans"/>
              </a:rPr>
              <a:t>When we move the mouse to each country on the map, we see the share count and country name.</a:t>
            </a:r>
          </a:p>
          <a:p>
            <a:pPr marL="820417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anva Sans"/>
              </a:rPr>
              <a:t>0 shares in 5 countries Montenegro, North America,Morocco,IDA blend, and South Asia (IDA and IBRD)</a:t>
            </a:r>
          </a:p>
          <a:p>
            <a:pPr marL="820417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anva Sans"/>
              </a:rPr>
              <a:t>Most shares are in sub-Saharan Africa (969).</a:t>
            </a:r>
          </a:p>
          <a:p>
            <a:pPr marL="820417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anva Sans"/>
              </a:rPr>
              <a:t>Similar</a:t>
            </a:r>
            <a:r>
              <a:rPr lang="en-US" sz="3799">
                <a:solidFill>
                  <a:srgbClr val="000000"/>
                </a:solidFill>
                <a:latin typeface="Canva Sans"/>
              </a:rPr>
              <a:t> shares in North, West, and East Asia</a:t>
            </a:r>
          </a:p>
          <a:p>
            <a:pPr>
              <a:lnSpc>
                <a:spcPts val="5319"/>
              </a:lnSpc>
            </a:pPr>
          </a:p>
          <a:p>
            <a:pPr>
              <a:lnSpc>
                <a:spcPts val="5319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3696"/>
            <a:ext cx="9737409" cy="8119722"/>
          </a:xfrm>
          <a:custGeom>
            <a:avLst/>
            <a:gdLst/>
            <a:ahLst/>
            <a:cxnLst/>
            <a:rect r="r" b="b" t="t" l="l"/>
            <a:pathLst>
              <a:path h="8119722" w="9737409">
                <a:moveTo>
                  <a:pt x="0" y="0"/>
                </a:moveTo>
                <a:lnTo>
                  <a:pt x="9737409" y="0"/>
                </a:lnTo>
                <a:lnTo>
                  <a:pt x="9737409" y="8119722"/>
                </a:lnTo>
                <a:lnTo>
                  <a:pt x="0" y="81197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5" r="0" b="-33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37409" y="90534"/>
            <a:ext cx="8550591" cy="8102884"/>
          </a:xfrm>
          <a:custGeom>
            <a:avLst/>
            <a:gdLst/>
            <a:ahLst/>
            <a:cxnLst/>
            <a:rect r="r" b="b" t="t" l="l"/>
            <a:pathLst>
              <a:path h="8102884" w="8550591">
                <a:moveTo>
                  <a:pt x="0" y="0"/>
                </a:moveTo>
                <a:lnTo>
                  <a:pt x="8550591" y="0"/>
                </a:lnTo>
                <a:lnTo>
                  <a:pt x="8550591" y="8102884"/>
                </a:lnTo>
                <a:lnTo>
                  <a:pt x="0" y="8102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34" t="0" r="-1034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8193418"/>
            <a:ext cx="9594527" cy="2012774"/>
          </a:xfrm>
          <a:custGeom>
            <a:avLst/>
            <a:gdLst/>
            <a:ahLst/>
            <a:cxnLst/>
            <a:rect r="r" b="b" t="t" l="l"/>
            <a:pathLst>
              <a:path h="2012774" w="9594527">
                <a:moveTo>
                  <a:pt x="0" y="0"/>
                </a:moveTo>
                <a:lnTo>
                  <a:pt x="9594527" y="0"/>
                </a:lnTo>
                <a:lnTo>
                  <a:pt x="9594527" y="2012774"/>
                </a:lnTo>
                <a:lnTo>
                  <a:pt x="0" y="20127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2584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594527" y="8012491"/>
            <a:ext cx="9594527" cy="2193701"/>
          </a:xfrm>
          <a:custGeom>
            <a:avLst/>
            <a:gdLst/>
            <a:ahLst/>
            <a:cxnLst/>
            <a:rect r="r" b="b" t="t" l="l"/>
            <a:pathLst>
              <a:path h="2193701" w="9594527">
                <a:moveTo>
                  <a:pt x="0" y="0"/>
                </a:moveTo>
                <a:lnTo>
                  <a:pt x="9594528" y="0"/>
                </a:lnTo>
                <a:lnTo>
                  <a:pt x="9594528" y="2193701"/>
                </a:lnTo>
                <a:lnTo>
                  <a:pt x="0" y="21937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7218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56A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-540695" y="2502511"/>
            <a:ext cx="730541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D</a:t>
            </a:r>
            <a:r>
              <a:rPr lang="en-US" sz="5199">
                <a:solidFill>
                  <a:srgbClr val="000000"/>
                </a:solidFill>
                <a:latin typeface="Canva Sans Bold"/>
              </a:rPr>
              <a:t>ata Extraction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518953" y="7673330"/>
            <a:ext cx="10840966" cy="203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67"/>
              </a:lnSpc>
            </a:pPr>
            <a:r>
              <a:rPr lang="en-US" sz="3905">
                <a:solidFill>
                  <a:srgbClr val="000000"/>
                </a:solidFill>
                <a:latin typeface="Canva Sans"/>
              </a:rPr>
              <a:t>To measure the sentiment or emotional tone of a piece of text. These scores  expresses as positive, negative, or neutral sentiments.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-786462" y="5272540"/>
            <a:ext cx="730541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Data Cleaning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786462" y="8237460"/>
            <a:ext cx="730541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Polarity Scores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18953" y="1924609"/>
            <a:ext cx="12062470" cy="2061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24"/>
              </a:lnSpc>
            </a:pPr>
            <a:r>
              <a:rPr lang="en-US" sz="3945">
                <a:solidFill>
                  <a:srgbClr val="000000"/>
                </a:solidFill>
                <a:latin typeface="Canva Sans"/>
              </a:rPr>
              <a:t>The process of retrieving specific information or data from various sources, such as databases, websites, documents.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18953" y="4680630"/>
            <a:ext cx="12720351" cy="2089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55"/>
              </a:lnSpc>
            </a:pPr>
            <a:r>
              <a:rPr lang="en-US" sz="3967">
                <a:solidFill>
                  <a:srgbClr val="000000"/>
                </a:solidFill>
                <a:latin typeface="Canva Sans"/>
              </a:rPr>
              <a:t>The process of fixing or removing incorrect, corrupted, incorrectly formatted, duplicate, or incomplete data within a dataset..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69294" y="108901"/>
            <a:ext cx="13149411" cy="1658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579"/>
              </a:lnSpc>
            </a:pPr>
            <a:r>
              <a:rPr lang="en-US" sz="9699">
                <a:solidFill>
                  <a:srgbClr val="000000"/>
                </a:solidFill>
                <a:latin typeface="Canva Sans Bold"/>
              </a:rPr>
              <a:t>Analysis using Python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9200" y="1028700"/>
            <a:ext cx="17490528" cy="8785362"/>
          </a:xfrm>
          <a:custGeom>
            <a:avLst/>
            <a:gdLst/>
            <a:ahLst/>
            <a:cxnLst/>
            <a:rect r="r" b="b" t="t" l="l"/>
            <a:pathLst>
              <a:path h="8785362" w="17490528">
                <a:moveTo>
                  <a:pt x="0" y="0"/>
                </a:moveTo>
                <a:lnTo>
                  <a:pt x="17490528" y="0"/>
                </a:lnTo>
                <a:lnTo>
                  <a:pt x="17490528" y="8785362"/>
                </a:lnTo>
                <a:lnTo>
                  <a:pt x="0" y="87853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897" r="-1063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347729" y="1545247"/>
            <a:ext cx="7592541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Year Vs Mean Sentiment Score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836642"/>
            <a:ext cx="17723775" cy="6837930"/>
          </a:xfrm>
          <a:custGeom>
            <a:avLst/>
            <a:gdLst/>
            <a:ahLst/>
            <a:cxnLst/>
            <a:rect r="r" b="b" t="t" l="l"/>
            <a:pathLst>
              <a:path h="6837930" w="17723775">
                <a:moveTo>
                  <a:pt x="0" y="0"/>
                </a:moveTo>
                <a:lnTo>
                  <a:pt x="17723775" y="0"/>
                </a:lnTo>
                <a:lnTo>
                  <a:pt x="17723775" y="6837930"/>
                </a:lnTo>
                <a:lnTo>
                  <a:pt x="0" y="68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00" t="-31218" r="-495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18707" y="365760"/>
            <a:ext cx="17723775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899">
                <a:solidFill>
                  <a:srgbClr val="000000"/>
                </a:solidFill>
                <a:latin typeface="Canva Sans Bold"/>
              </a:rPr>
              <a:t>Gender Vs Mean Sentiment Score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83037" y="0"/>
            <a:ext cx="12553380" cy="6477387"/>
          </a:xfrm>
          <a:custGeom>
            <a:avLst/>
            <a:gdLst/>
            <a:ahLst/>
            <a:cxnLst/>
            <a:rect r="r" b="b" t="t" l="l"/>
            <a:pathLst>
              <a:path h="6477387" w="12553380">
                <a:moveTo>
                  <a:pt x="0" y="0"/>
                </a:moveTo>
                <a:lnTo>
                  <a:pt x="12553380" y="0"/>
                </a:lnTo>
                <a:lnTo>
                  <a:pt x="12553380" y="6477387"/>
                </a:lnTo>
                <a:lnTo>
                  <a:pt x="0" y="64773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78" t="0" r="-1178" b="-9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83037" y="5940392"/>
            <a:ext cx="12553380" cy="4346608"/>
          </a:xfrm>
          <a:custGeom>
            <a:avLst/>
            <a:gdLst/>
            <a:ahLst/>
            <a:cxnLst/>
            <a:rect r="r" b="b" t="t" l="l"/>
            <a:pathLst>
              <a:path h="4346608" w="12553380">
                <a:moveTo>
                  <a:pt x="0" y="0"/>
                </a:moveTo>
                <a:lnTo>
                  <a:pt x="12553380" y="0"/>
                </a:lnTo>
                <a:lnTo>
                  <a:pt x="12553380" y="4346608"/>
                </a:lnTo>
                <a:lnTo>
                  <a:pt x="0" y="43466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-330589"/>
            <a:ext cx="4893529" cy="10948178"/>
          </a:xfrm>
          <a:prstGeom prst="rect">
            <a:avLst/>
          </a:prstGeom>
          <a:solidFill>
            <a:srgbClr val="145DA0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5465146" y="2434750"/>
            <a:ext cx="11794154" cy="7147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24010" indent="-362005" lvl="1">
              <a:lnSpc>
                <a:spcPts val="4694"/>
              </a:lnSpc>
              <a:buFont typeface="Arial"/>
              <a:buChar char="•"/>
            </a:pPr>
            <a:r>
              <a:rPr lang="en-US" sz="3353">
                <a:solidFill>
                  <a:srgbClr val="000000"/>
                </a:solidFill>
                <a:latin typeface="Comic Sans"/>
              </a:rPr>
              <a:t>Social media platforms, such as Facebook, have transformed the way we communicate, share experiences, and express our thoughts.</a:t>
            </a:r>
          </a:p>
          <a:p>
            <a:pPr algn="ctr">
              <a:lnSpc>
                <a:spcPts val="4694"/>
              </a:lnSpc>
            </a:pPr>
          </a:p>
          <a:p>
            <a:pPr algn="ctr" marL="724010" indent="-362005" lvl="1">
              <a:lnSpc>
                <a:spcPts val="4694"/>
              </a:lnSpc>
              <a:buFont typeface="Arial"/>
              <a:buChar char="•"/>
            </a:pPr>
            <a:r>
              <a:rPr lang="en-US" sz="3353">
                <a:solidFill>
                  <a:srgbClr val="000000"/>
                </a:solidFill>
                <a:latin typeface="Comic Sans"/>
              </a:rPr>
              <a:t>Sentiment analysis, at its core, is the process of determining the sentiment behind a piece of text—whether it's positive, negative, or neutral. </a:t>
            </a:r>
          </a:p>
          <a:p>
            <a:pPr algn="ctr">
              <a:lnSpc>
                <a:spcPts val="4694"/>
              </a:lnSpc>
            </a:pPr>
          </a:p>
          <a:p>
            <a:pPr algn="ctr" marL="724010" indent="-362005" lvl="1">
              <a:lnSpc>
                <a:spcPts val="4694"/>
              </a:lnSpc>
              <a:buFont typeface="Arial"/>
              <a:buChar char="•"/>
            </a:pPr>
            <a:r>
              <a:rPr lang="en-US" sz="3353">
                <a:solidFill>
                  <a:srgbClr val="000000"/>
                </a:solidFill>
                <a:latin typeface="Comic Sans"/>
              </a:rPr>
              <a:t>It's a powerful tool that goes beyond just understanding words; it delves into the emotions, attitudes, and opinions embedded in the language used by individuals online.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2997249"/>
            <a:ext cx="4893529" cy="3424729"/>
          </a:xfrm>
          <a:custGeom>
            <a:avLst/>
            <a:gdLst/>
            <a:ahLst/>
            <a:cxnLst/>
            <a:rect r="r" b="b" t="t" l="l"/>
            <a:pathLst>
              <a:path h="3424729" w="4893529">
                <a:moveTo>
                  <a:pt x="0" y="0"/>
                </a:moveTo>
                <a:lnTo>
                  <a:pt x="4893529" y="0"/>
                </a:lnTo>
                <a:lnTo>
                  <a:pt x="4893529" y="3424729"/>
                </a:lnTo>
                <a:lnTo>
                  <a:pt x="0" y="34247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35" t="0" r="-3171" b="-9158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201418" y="1338861"/>
            <a:ext cx="2130400" cy="8876666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-144018" y="1926829"/>
            <a:ext cx="2345436" cy="82296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155256" y="311430"/>
            <a:ext cx="6877571" cy="1027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9"/>
              </a:lnSpc>
              <a:spcBef>
                <a:spcPct val="0"/>
              </a:spcBef>
            </a:pPr>
            <a:r>
              <a:rPr lang="en-US" sz="6099" spc="304">
                <a:solidFill>
                  <a:srgbClr val="000000"/>
                </a:solidFill>
                <a:latin typeface="Montserrat Light Bold"/>
              </a:rPr>
              <a:t>INTRODUCTION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327184"/>
            <a:ext cx="15900546" cy="718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Share positive news stories and achievements to improve the company's public image.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Tailor marketing messages, offers, and services to individual customer preferences.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Embrace technology trends to enhance customer experiences and operational efficiency.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Ensure that employees are trained to adapt to changing customer needs.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Customize marketing efforts for different segments as needed.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Provide contact information or ask the customer to reach out privately to discuss the issue further. This helps prevent a back-and-forth exchange in a public forum and allows for a more personalized resolution.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155081" y="447554"/>
            <a:ext cx="964778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Recomendations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73831" y="695036"/>
            <a:ext cx="10828489" cy="7329165"/>
            <a:chOff x="0" y="0"/>
            <a:chExt cx="14437985" cy="9772219"/>
          </a:xfrm>
        </p:grpSpPr>
        <p:sp>
          <p:nvSpPr>
            <p:cNvPr name="TextBox 3" id="3"/>
            <p:cNvSpPr txBox="true"/>
            <p:nvPr/>
          </p:nvSpPr>
          <p:spPr>
            <a:xfrm rot="-592460">
              <a:off x="321423" y="1551946"/>
              <a:ext cx="13634597" cy="41250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455"/>
                </a:lnSpc>
                <a:spcBef>
                  <a:spcPct val="0"/>
                </a:spcBef>
              </a:pPr>
              <a:r>
                <a:rPr lang="en-US" sz="22455">
                  <a:solidFill>
                    <a:srgbClr val="F6F3E4"/>
                  </a:solidFill>
                  <a:latin typeface="Bukhari Script Bold"/>
                </a:rPr>
                <a:t>Thank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-515361">
              <a:off x="1792625" y="5132967"/>
              <a:ext cx="12434519" cy="37318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210"/>
                </a:lnSpc>
                <a:spcBef>
                  <a:spcPct val="0"/>
                </a:spcBef>
              </a:pPr>
              <a:r>
                <a:rPr lang="en-US" sz="20210">
                  <a:solidFill>
                    <a:srgbClr val="F6F3E4"/>
                  </a:solidFill>
                  <a:latin typeface="Bukhari Script Bold"/>
                </a:rPr>
                <a:t>you!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722685" y="2447983"/>
            <a:ext cx="9354658" cy="5837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42"/>
              </a:lnSpc>
            </a:pPr>
            <a:r>
              <a:rPr lang="en-US" sz="4173">
                <a:solidFill>
                  <a:srgbClr val="F6F3E4"/>
                </a:solidFill>
                <a:latin typeface="Canva Sans"/>
              </a:rPr>
              <a:t>21BCE9163-SIGHAKOLLI SNEHA</a:t>
            </a:r>
          </a:p>
          <a:p>
            <a:pPr>
              <a:lnSpc>
                <a:spcPts val="5842"/>
              </a:lnSpc>
            </a:pPr>
            <a:r>
              <a:rPr lang="en-US" sz="4173">
                <a:solidFill>
                  <a:srgbClr val="F6F3E4"/>
                </a:solidFill>
                <a:latin typeface="Canva Sans"/>
              </a:rPr>
              <a:t>21BCB7089-K ANIL KUMAR REDDY  </a:t>
            </a:r>
          </a:p>
          <a:p>
            <a:pPr>
              <a:lnSpc>
                <a:spcPts val="5842"/>
              </a:lnSpc>
            </a:pPr>
            <a:r>
              <a:rPr lang="en-US" sz="4173">
                <a:solidFill>
                  <a:srgbClr val="F6F3E4"/>
                </a:solidFill>
                <a:latin typeface="Canva Sans"/>
              </a:rPr>
              <a:t>21BCE8526-M SAI JYOTHI SWARROP</a:t>
            </a:r>
          </a:p>
          <a:p>
            <a:pPr>
              <a:lnSpc>
                <a:spcPts val="5842"/>
              </a:lnSpc>
            </a:pPr>
            <a:r>
              <a:rPr lang="en-US" sz="4173">
                <a:solidFill>
                  <a:srgbClr val="F6F3E4"/>
                </a:solidFill>
                <a:latin typeface="Canva Sans"/>
              </a:rPr>
              <a:t>21BCE9822-G V S S DEEPAK</a:t>
            </a:r>
          </a:p>
          <a:p>
            <a:pPr>
              <a:lnSpc>
                <a:spcPts val="5842"/>
              </a:lnSpc>
            </a:pPr>
            <a:r>
              <a:rPr lang="en-US" sz="4173">
                <a:solidFill>
                  <a:srgbClr val="F6F3E4"/>
                </a:solidFill>
                <a:latin typeface="Canva Sans"/>
              </a:rPr>
              <a:t>21BCE9414-CH  MANASA</a:t>
            </a:r>
          </a:p>
          <a:p>
            <a:pPr>
              <a:lnSpc>
                <a:spcPts val="5842"/>
              </a:lnSpc>
            </a:pPr>
            <a:r>
              <a:rPr lang="en-US" sz="4173">
                <a:solidFill>
                  <a:srgbClr val="F6F3E4"/>
                </a:solidFill>
                <a:latin typeface="Canva Sans"/>
              </a:rPr>
              <a:t>21BCE7632-NARAMGARI SAI LASYA</a:t>
            </a:r>
          </a:p>
          <a:p>
            <a:pPr>
              <a:lnSpc>
                <a:spcPts val="5842"/>
              </a:lnSpc>
            </a:pPr>
          </a:p>
          <a:p>
            <a:pPr>
              <a:lnSpc>
                <a:spcPts val="5842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611084" y="0"/>
            <a:ext cx="3676916" cy="10948178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-188767" y="1307254"/>
            <a:ext cx="13720962" cy="8909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omic Sans"/>
              </a:rPr>
              <a:t>Sentiment analysis of Facebook data involves the automated process of understanding opinions expressed in posts and comments on the platform.</a:t>
            </a:r>
          </a:p>
          <a:p>
            <a:pPr algn="ctr">
              <a:lnSpc>
                <a:spcPts val="5040"/>
              </a:lnSpc>
            </a:pPr>
          </a:p>
          <a:p>
            <a:pPr algn="ctr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omic Sans"/>
              </a:rPr>
              <a:t> This analysis is crucial for projects seeking to gauge public sentiment, customer feedback, or user reactions.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omic Sans"/>
              </a:rPr>
              <a:t> </a:t>
            </a:r>
          </a:p>
          <a:p>
            <a:pPr algn="ctr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omic Sans"/>
              </a:rPr>
              <a:t>Techniques from Power BI,Python,MS Excel Dashboards are commonly employed to extract insights from the vast amount of textual data on Facebook. </a:t>
            </a:r>
          </a:p>
          <a:p>
            <a:pPr algn="ctr">
              <a:lnSpc>
                <a:spcPts val="5040"/>
              </a:lnSpc>
            </a:pPr>
          </a:p>
          <a:p>
            <a:pPr algn="ctr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omic Sans"/>
              </a:rPr>
              <a:t>Methods include Data extraction, Data preprocessing,Data Cleaning and Visualizations.</a:t>
            </a:r>
          </a:p>
          <a:p>
            <a:pPr algn="ctr">
              <a:lnSpc>
                <a:spcPts val="504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611084" y="2622409"/>
            <a:ext cx="3676916" cy="4680327"/>
          </a:xfrm>
          <a:custGeom>
            <a:avLst/>
            <a:gdLst/>
            <a:ahLst/>
            <a:cxnLst/>
            <a:rect r="r" b="b" t="t" l="l"/>
            <a:pathLst>
              <a:path h="4680327" w="3676916">
                <a:moveTo>
                  <a:pt x="0" y="0"/>
                </a:moveTo>
                <a:lnTo>
                  <a:pt x="3676916" y="0"/>
                </a:lnTo>
                <a:lnTo>
                  <a:pt x="3676916" y="4680327"/>
                </a:lnTo>
                <a:lnTo>
                  <a:pt x="0" y="46803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653" t="0" r="-8274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5545350" y="8121886"/>
            <a:ext cx="1808384" cy="1831961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307124" y="238819"/>
            <a:ext cx="4284836" cy="1579763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4734227" y="172144"/>
            <a:ext cx="4932387" cy="1027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9"/>
              </a:lnSpc>
              <a:spcBef>
                <a:spcPct val="0"/>
              </a:spcBef>
            </a:pPr>
            <a:r>
              <a:rPr lang="en-US" sz="6099" spc="304">
                <a:solidFill>
                  <a:srgbClr val="FFFFFF"/>
                </a:solidFill>
                <a:latin typeface="Montserrat Light Bold"/>
              </a:rPr>
              <a:t>OBJECTIVE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050" y="275055"/>
            <a:ext cx="17890877" cy="10309857"/>
          </a:xfrm>
          <a:custGeom>
            <a:avLst/>
            <a:gdLst/>
            <a:ahLst/>
            <a:cxnLst/>
            <a:rect r="r" b="b" t="t" l="l"/>
            <a:pathLst>
              <a:path h="10309857" w="17890877">
                <a:moveTo>
                  <a:pt x="0" y="0"/>
                </a:moveTo>
                <a:lnTo>
                  <a:pt x="17890877" y="0"/>
                </a:lnTo>
                <a:lnTo>
                  <a:pt x="17890877" y="10309857"/>
                </a:lnTo>
                <a:lnTo>
                  <a:pt x="0" y="103098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688" r="0" b="-4688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86541" y="0"/>
            <a:ext cx="9714918" cy="10287000"/>
          </a:xfrm>
          <a:custGeom>
            <a:avLst/>
            <a:gdLst/>
            <a:ahLst/>
            <a:cxnLst/>
            <a:rect r="r" b="b" t="t" l="l"/>
            <a:pathLst>
              <a:path h="10287000" w="9714918">
                <a:moveTo>
                  <a:pt x="0" y="0"/>
                </a:moveTo>
                <a:lnTo>
                  <a:pt x="9714918" y="0"/>
                </a:lnTo>
                <a:lnTo>
                  <a:pt x="971491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01" r="0" b="-1801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279423" y="-289888"/>
            <a:ext cx="18814848" cy="10950496"/>
          </a:xfrm>
          <a:prstGeom prst="rect">
            <a:avLst/>
          </a:prstGeom>
          <a:solidFill>
            <a:srgbClr val="145DA0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0" y="1132790"/>
            <a:ext cx="17757687" cy="8985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8534" indent="-444267" lvl="1">
              <a:lnSpc>
                <a:spcPts val="5761"/>
              </a:lnSpc>
              <a:buFont typeface="Arial"/>
              <a:buChar char="•"/>
            </a:pPr>
            <a:r>
              <a:rPr lang="en-US" sz="4115">
                <a:solidFill>
                  <a:srgbClr val="FFFFFF"/>
                </a:solidFill>
                <a:latin typeface="Canva Sans"/>
              </a:rPr>
              <a:t>The engagement rate is calculated as the total number of interactions your content receives divided by your total number of followers, multiplied by 100%.</a:t>
            </a:r>
          </a:p>
          <a:p>
            <a:pPr>
              <a:lnSpc>
                <a:spcPts val="5761"/>
              </a:lnSpc>
            </a:pPr>
          </a:p>
          <a:p>
            <a:pPr marL="932960" indent="-466480" lvl="1">
              <a:lnSpc>
                <a:spcPts val="6049"/>
              </a:lnSpc>
              <a:buFont typeface="Arial"/>
              <a:buChar char="•"/>
            </a:pPr>
            <a:r>
              <a:rPr lang="en-US" sz="4321">
                <a:solidFill>
                  <a:srgbClr val="FFFFFF"/>
                </a:solidFill>
                <a:latin typeface="Canva Sans"/>
              </a:rPr>
              <a:t>By  selecting all the year we are seeing </a:t>
            </a:r>
          </a:p>
          <a:p>
            <a:pPr>
              <a:lnSpc>
                <a:spcPts val="6049"/>
              </a:lnSpc>
            </a:pPr>
          </a:p>
          <a:p>
            <a:pPr marL="932960" indent="-466480" lvl="1">
              <a:lnSpc>
                <a:spcPts val="6049"/>
              </a:lnSpc>
              <a:buFont typeface="Arial"/>
              <a:buChar char="•"/>
            </a:pPr>
            <a:r>
              <a:rPr lang="en-US" sz="4321">
                <a:solidFill>
                  <a:srgbClr val="FFFFFF"/>
                </a:solidFill>
                <a:latin typeface="Canva Sans"/>
              </a:rPr>
              <a:t>Positive-1.25%(1.24k)</a:t>
            </a:r>
          </a:p>
          <a:p>
            <a:pPr>
              <a:lnSpc>
                <a:spcPts val="6049"/>
              </a:lnSpc>
            </a:pPr>
          </a:p>
          <a:p>
            <a:pPr marL="932960" indent="-466480" lvl="1">
              <a:lnSpc>
                <a:spcPts val="6049"/>
              </a:lnSpc>
              <a:buFont typeface="Arial"/>
              <a:buChar char="•"/>
            </a:pPr>
            <a:r>
              <a:rPr lang="en-US" sz="4321">
                <a:solidFill>
                  <a:srgbClr val="FFFFFF"/>
                </a:solidFill>
                <a:latin typeface="Canva Sans"/>
              </a:rPr>
              <a:t>Neutral-97.77k(98.75)</a:t>
            </a:r>
          </a:p>
          <a:p>
            <a:pPr>
              <a:lnSpc>
                <a:spcPts val="6049"/>
              </a:lnSpc>
            </a:pPr>
          </a:p>
          <a:p>
            <a:pPr marL="932960" indent="-466480" lvl="1">
              <a:lnSpc>
                <a:spcPts val="6049"/>
              </a:lnSpc>
              <a:buFont typeface="Arial"/>
              <a:buChar char="•"/>
            </a:pPr>
            <a:r>
              <a:rPr lang="en-US" sz="4321">
                <a:solidFill>
                  <a:srgbClr val="FFFFFF"/>
                </a:solidFill>
                <a:latin typeface="Canva Sans"/>
              </a:rPr>
              <a:t>Positive count -1237</a:t>
            </a:r>
          </a:p>
          <a:p>
            <a:pPr>
              <a:lnSpc>
                <a:spcPts val="604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132605" y="334327"/>
            <a:ext cx="9413230" cy="694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4199" spc="209">
                <a:solidFill>
                  <a:srgbClr val="000000"/>
                </a:solidFill>
                <a:latin typeface="Montserrat Light Bold"/>
              </a:rPr>
              <a:t>TEXT ANALYSIS OF COMMENTS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1041" y="1278305"/>
            <a:ext cx="17477865" cy="9008695"/>
          </a:xfrm>
          <a:custGeom>
            <a:avLst/>
            <a:gdLst/>
            <a:ahLst/>
            <a:cxnLst/>
            <a:rect r="r" b="b" t="t" l="l"/>
            <a:pathLst>
              <a:path h="9008695" w="17477865">
                <a:moveTo>
                  <a:pt x="0" y="0"/>
                </a:moveTo>
                <a:lnTo>
                  <a:pt x="17477865" y="0"/>
                </a:lnTo>
                <a:lnTo>
                  <a:pt x="17477865" y="9008695"/>
                </a:lnTo>
                <a:lnTo>
                  <a:pt x="0" y="9008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86" t="-4382" r="-524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32753" y="-123825"/>
            <a:ext cx="12374337" cy="1135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57"/>
              </a:lnSpc>
              <a:spcBef>
                <a:spcPct val="0"/>
              </a:spcBef>
            </a:pPr>
            <a:r>
              <a:rPr lang="en-US" sz="6684">
                <a:solidFill>
                  <a:srgbClr val="FF914D"/>
                </a:solidFill>
                <a:latin typeface="Canva Sans Bold"/>
              </a:rPr>
              <a:t>Negative Comment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17075" y="337039"/>
            <a:ext cx="11770925" cy="4806461"/>
          </a:xfrm>
          <a:custGeom>
            <a:avLst/>
            <a:gdLst/>
            <a:ahLst/>
            <a:cxnLst/>
            <a:rect r="r" b="b" t="t" l="l"/>
            <a:pathLst>
              <a:path h="4806461" w="11770925">
                <a:moveTo>
                  <a:pt x="0" y="0"/>
                </a:moveTo>
                <a:lnTo>
                  <a:pt x="11770925" y="0"/>
                </a:lnTo>
                <a:lnTo>
                  <a:pt x="11770925" y="4806461"/>
                </a:lnTo>
                <a:lnTo>
                  <a:pt x="0" y="48064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7734" y="4008176"/>
            <a:ext cx="11954470" cy="6278824"/>
          </a:xfrm>
          <a:custGeom>
            <a:avLst/>
            <a:gdLst/>
            <a:ahLst/>
            <a:cxnLst/>
            <a:rect r="r" b="b" t="t" l="l"/>
            <a:pathLst>
              <a:path h="6278824" w="11954470">
                <a:moveTo>
                  <a:pt x="0" y="0"/>
                </a:moveTo>
                <a:lnTo>
                  <a:pt x="11954470" y="0"/>
                </a:lnTo>
                <a:lnTo>
                  <a:pt x="11954470" y="6278824"/>
                </a:lnTo>
                <a:lnTo>
                  <a:pt x="0" y="62788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3601" r="0" b="-2272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00137" y="260839"/>
            <a:ext cx="6027758" cy="66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4"/>
              </a:lnSpc>
              <a:spcBef>
                <a:spcPct val="0"/>
              </a:spcBef>
            </a:pPr>
            <a:r>
              <a:rPr lang="en-US" sz="3881">
                <a:solidFill>
                  <a:srgbClr val="FF914D"/>
                </a:solidFill>
                <a:latin typeface="Canva Sans Bold"/>
              </a:rPr>
              <a:t>Positive Comments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847" t="0" r="847" b="6347"/>
          <a:stretch>
            <a:fillRect/>
          </a:stretch>
        </p:blipFill>
        <p:spPr>
          <a:xfrm flipH="false" flipV="false" rot="0">
            <a:off x="0" y="201604"/>
            <a:ext cx="17884449" cy="98968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DAFz4Gkaq_k</dc:identifier>
  <dcterms:modified xsi:type="dcterms:W3CDTF">2011-08-01T06:04:30Z</dcterms:modified>
  <cp:revision>1</cp:revision>
  <dc:title>SOCIAL MEDIA SENTIMENTAL ANALYSIS-(FACEBOOK)</dc:title>
</cp:coreProperties>
</file>

<file path=docProps/thumbnail.jpeg>
</file>